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16"/>
  </p:notesMasterIdLst>
  <p:sldIdLst>
    <p:sldId id="256" r:id="rId2"/>
    <p:sldId id="280" r:id="rId3"/>
    <p:sldId id="281" r:id="rId4"/>
    <p:sldId id="284" r:id="rId5"/>
    <p:sldId id="287" r:id="rId6"/>
    <p:sldId id="288" r:id="rId7"/>
    <p:sldId id="282" r:id="rId8"/>
    <p:sldId id="290" r:id="rId9"/>
    <p:sldId id="298" r:id="rId10"/>
    <p:sldId id="299" r:id="rId11"/>
    <p:sldId id="300" r:id="rId12"/>
    <p:sldId id="297" r:id="rId13"/>
    <p:sldId id="302" r:id="rId14"/>
    <p:sldId id="28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9C3C77-47EB-5761-194A-C449302D682D}" name="최재영" initials="최" userId="최재영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93435F-F3A4-4D25-B333-6A236ABB2BDC}" v="56" dt="2022-11-09T17:01:26.0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3" autoAdjust="0"/>
  </p:normalViewPr>
  <p:slideViewPr>
    <p:cSldViewPr snapToGrid="0">
      <p:cViewPr varScale="1">
        <p:scale>
          <a:sx n="78" d="100"/>
          <a:sy n="78" d="100"/>
        </p:scale>
        <p:origin x="806" y="67"/>
      </p:cViewPr>
      <p:guideLst>
        <p:guide orient="horz" pos="3997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" userId="65afb2149e1e0d27" providerId="LiveId" clId="{AA93435F-F3A4-4D25-B333-6A236ABB2BDC}"/>
    <pc:docChg chg="undo custSel addSld delSld modSld sldOrd">
      <pc:chgData name="서" userId="65afb2149e1e0d27" providerId="LiveId" clId="{AA93435F-F3A4-4D25-B333-6A236ABB2BDC}" dt="2022-11-09T17:01:26.018" v="170"/>
      <pc:docMkLst>
        <pc:docMk/>
      </pc:docMkLst>
      <pc:sldChg chg="del ord">
        <pc:chgData name="서" userId="65afb2149e1e0d27" providerId="LiveId" clId="{AA93435F-F3A4-4D25-B333-6A236ABB2BDC}" dt="2022-11-09T16:18:12.166" v="159" actId="47"/>
        <pc:sldMkLst>
          <pc:docMk/>
          <pc:sldMk cId="1065931571" sldId="268"/>
        </pc:sldMkLst>
      </pc:sldChg>
      <pc:sldChg chg="modSp">
        <pc:chgData name="서" userId="65afb2149e1e0d27" providerId="LiveId" clId="{AA93435F-F3A4-4D25-B333-6A236ABB2BDC}" dt="2022-11-09T14:50:35.460" v="45" actId="20577"/>
        <pc:sldMkLst>
          <pc:docMk/>
          <pc:sldMk cId="3252393427" sldId="281"/>
        </pc:sldMkLst>
        <pc:spChg chg="mod">
          <ac:chgData name="서" userId="65afb2149e1e0d27" providerId="LiveId" clId="{AA93435F-F3A4-4D25-B333-6A236ABB2BDC}" dt="2022-11-09T14:50:35.460" v="45" actId="20577"/>
          <ac:spMkLst>
            <pc:docMk/>
            <pc:sldMk cId="3252393427" sldId="281"/>
            <ac:spMk id="23" creationId="{E82E3A3B-266F-946E-FC90-E8FC902A8F4E}"/>
          </ac:spMkLst>
        </pc:spChg>
      </pc:sldChg>
      <pc:sldChg chg="modSp mod">
        <pc:chgData name="서" userId="65afb2149e1e0d27" providerId="LiveId" clId="{AA93435F-F3A4-4D25-B333-6A236ABB2BDC}" dt="2022-11-09T17:01:26.018" v="170"/>
        <pc:sldMkLst>
          <pc:docMk/>
          <pc:sldMk cId="876504972" sldId="282"/>
        </pc:sldMkLst>
        <pc:spChg chg="mod">
          <ac:chgData name="서" userId="65afb2149e1e0d27" providerId="LiveId" clId="{AA93435F-F3A4-4D25-B333-6A236ABB2BDC}" dt="2022-11-09T17:01:26.018" v="170"/>
          <ac:spMkLst>
            <pc:docMk/>
            <pc:sldMk cId="876504972" sldId="282"/>
            <ac:spMk id="2" creationId="{ABD4022E-8437-C3B4-6E8B-FD452D2153EC}"/>
          </ac:spMkLst>
        </pc:spChg>
        <pc:spChg chg="mod">
          <ac:chgData name="서" userId="65afb2149e1e0d27" providerId="LiveId" clId="{AA93435F-F3A4-4D25-B333-6A236ABB2BDC}" dt="2022-11-09T17:01:21.865" v="162" actId="1076"/>
          <ac:spMkLst>
            <pc:docMk/>
            <pc:sldMk cId="876504972" sldId="282"/>
            <ac:spMk id="4" creationId="{BA84F92B-87EC-C1E1-22A6-2A214B5AFB90}"/>
          </ac:spMkLst>
        </pc:spChg>
      </pc:sldChg>
      <pc:sldChg chg="ord">
        <pc:chgData name="서" userId="65afb2149e1e0d27" providerId="LiveId" clId="{AA93435F-F3A4-4D25-B333-6A236ABB2BDC}" dt="2022-11-09T16:15:51.714" v="155"/>
        <pc:sldMkLst>
          <pc:docMk/>
          <pc:sldMk cId="1330777803" sldId="287"/>
        </pc:sldMkLst>
      </pc:sldChg>
      <pc:sldChg chg="ord">
        <pc:chgData name="서" userId="65afb2149e1e0d27" providerId="LiveId" clId="{AA93435F-F3A4-4D25-B333-6A236ABB2BDC}" dt="2022-11-09T16:15:56.496" v="157"/>
        <pc:sldMkLst>
          <pc:docMk/>
          <pc:sldMk cId="4173953188" sldId="288"/>
        </pc:sldMkLst>
      </pc:sldChg>
      <pc:sldChg chg="new del">
        <pc:chgData name="서" userId="65afb2149e1e0d27" providerId="LiveId" clId="{AA93435F-F3A4-4D25-B333-6A236ABB2BDC}" dt="2022-11-09T14:49:06.851" v="1" actId="47"/>
        <pc:sldMkLst>
          <pc:docMk/>
          <pc:sldMk cId="89016603" sldId="303"/>
        </pc:sldMkLst>
      </pc:sldChg>
      <pc:sldChg chg="new del">
        <pc:chgData name="서" userId="65afb2149e1e0d27" providerId="LiveId" clId="{AA93435F-F3A4-4D25-B333-6A236ABB2BDC}" dt="2022-11-09T16:59:19.125" v="161" actId="47"/>
        <pc:sldMkLst>
          <pc:docMk/>
          <pc:sldMk cId="2537889947" sldId="303"/>
        </pc:sldMkLst>
      </pc:sldChg>
      <pc:sldChg chg="addSp delSp modSp add del mod setBg">
        <pc:chgData name="서" userId="65afb2149e1e0d27" providerId="LiveId" clId="{AA93435F-F3A4-4D25-B333-6A236ABB2BDC}" dt="2022-11-09T16:18:10.140" v="158" actId="47"/>
        <pc:sldMkLst>
          <pc:docMk/>
          <pc:sldMk cId="3141139019" sldId="303"/>
        </pc:sldMkLst>
        <pc:spChg chg="mod">
          <ac:chgData name="서" userId="65afb2149e1e0d27" providerId="LiveId" clId="{AA93435F-F3A4-4D25-B333-6A236ABB2BDC}" dt="2022-11-09T15:05:14.929" v="151" actId="20577"/>
          <ac:spMkLst>
            <pc:docMk/>
            <pc:sldMk cId="3141139019" sldId="303"/>
            <ac:spMk id="2" creationId="{ABD4022E-8437-C3B4-6E8B-FD452D2153EC}"/>
          </ac:spMkLst>
        </pc:spChg>
        <pc:spChg chg="del">
          <ac:chgData name="서" userId="65afb2149e1e0d27" providerId="LiveId" clId="{AA93435F-F3A4-4D25-B333-6A236ABB2BDC}" dt="2022-11-09T15:01:57.771" v="56" actId="478"/>
          <ac:spMkLst>
            <pc:docMk/>
            <pc:sldMk cId="3141139019" sldId="303"/>
            <ac:spMk id="7" creationId="{B5ED713B-C2C3-848B-8F6E-3643D9744994}"/>
          </ac:spMkLst>
        </pc:spChg>
        <pc:picChg chg="add mod">
          <ac:chgData name="서" userId="65afb2149e1e0d27" providerId="LiveId" clId="{AA93435F-F3A4-4D25-B333-6A236ABB2BDC}" dt="2022-11-09T15:02:17.796" v="78"/>
          <ac:picMkLst>
            <pc:docMk/>
            <pc:sldMk cId="3141139019" sldId="303"/>
            <ac:picMk id="3" creationId="{7A744FE3-6DE8-792C-8794-0FDA93968B40}"/>
          </ac:picMkLst>
        </pc:picChg>
        <pc:picChg chg="del">
          <ac:chgData name="서" userId="65afb2149e1e0d27" providerId="LiveId" clId="{AA93435F-F3A4-4D25-B333-6A236ABB2BDC}" dt="2022-11-09T15:01:55.332" v="53" actId="478"/>
          <ac:picMkLst>
            <pc:docMk/>
            <pc:sldMk cId="3141139019" sldId="303"/>
            <ac:picMk id="12" creationId="{DC4224EC-861F-ABDD-1CE0-E8BA937046FA}"/>
          </ac:picMkLst>
        </pc:picChg>
        <pc:picChg chg="add del mod">
          <ac:chgData name="서" userId="65afb2149e1e0d27" providerId="LiveId" clId="{AA93435F-F3A4-4D25-B333-6A236ABB2BDC}" dt="2022-11-09T15:03:45.155" v="96" actId="478"/>
          <ac:picMkLst>
            <pc:docMk/>
            <pc:sldMk cId="3141139019" sldId="303"/>
            <ac:picMk id="13" creationId="{8232489E-D305-6676-4356-CEBDB4EE77AC}"/>
          </ac:picMkLst>
        </pc:picChg>
        <pc:picChg chg="add mod modCrop">
          <ac:chgData name="서" userId="65afb2149e1e0d27" providerId="LiveId" clId="{AA93435F-F3A4-4D25-B333-6A236ABB2BDC}" dt="2022-11-09T15:03:35.921" v="91"/>
          <ac:picMkLst>
            <pc:docMk/>
            <pc:sldMk cId="3141139019" sldId="303"/>
            <ac:picMk id="14" creationId="{EDF1DC23-0B77-F743-4C5C-D790FC061F6C}"/>
          </ac:picMkLst>
        </pc:picChg>
        <pc:picChg chg="del">
          <ac:chgData name="서" userId="65afb2149e1e0d27" providerId="LiveId" clId="{AA93435F-F3A4-4D25-B333-6A236ABB2BDC}" dt="2022-11-09T15:01:56.750" v="55" actId="478"/>
          <ac:picMkLst>
            <pc:docMk/>
            <pc:sldMk cId="3141139019" sldId="303"/>
            <ac:picMk id="15" creationId="{3CC1A03E-34A8-C0DA-986F-F6DDF147E982}"/>
          </ac:picMkLst>
        </pc:picChg>
        <pc:picChg chg="del">
          <ac:chgData name="서" userId="65afb2149e1e0d27" providerId="LiveId" clId="{AA93435F-F3A4-4D25-B333-6A236ABB2BDC}" dt="2022-11-09T15:01:55.900" v="54" actId="478"/>
          <ac:picMkLst>
            <pc:docMk/>
            <pc:sldMk cId="3141139019" sldId="303"/>
            <ac:picMk id="17" creationId="{6E54F234-7156-A103-DB61-B8E2860E01CC}"/>
          </ac:picMkLst>
        </pc:picChg>
        <pc:picChg chg="add del">
          <ac:chgData name="서" userId="65afb2149e1e0d27" providerId="LiveId" clId="{AA93435F-F3A4-4D25-B333-6A236ABB2BDC}" dt="2022-11-09T15:03:34.071" v="88" actId="22"/>
          <ac:picMkLst>
            <pc:docMk/>
            <pc:sldMk cId="3141139019" sldId="303"/>
            <ac:picMk id="18" creationId="{755D3D29-A17A-2D5F-C4F3-7E6FFA682C98}"/>
          </ac:picMkLst>
        </pc:picChg>
        <pc:picChg chg="add del">
          <ac:chgData name="서" userId="65afb2149e1e0d27" providerId="LiveId" clId="{AA93435F-F3A4-4D25-B333-6A236ABB2BDC}" dt="2022-11-09T15:03:37.539" v="93" actId="22"/>
          <ac:picMkLst>
            <pc:docMk/>
            <pc:sldMk cId="3141139019" sldId="303"/>
            <ac:picMk id="21" creationId="{FD05FAD9-5FE0-F57A-F9B6-CD078CB4861C}"/>
          </ac:picMkLst>
        </pc:picChg>
        <pc:picChg chg="add mod modCrop">
          <ac:chgData name="서" userId="65afb2149e1e0d27" providerId="LiveId" clId="{AA93435F-F3A4-4D25-B333-6A236ABB2BDC}" dt="2022-11-09T15:05:01.484" v="122" actId="14100"/>
          <ac:picMkLst>
            <pc:docMk/>
            <pc:sldMk cId="3141139019" sldId="303"/>
            <ac:picMk id="22" creationId="{0D25CC4F-6443-2192-2B48-E269AB4BD08B}"/>
          </ac:picMkLst>
        </pc:picChg>
        <pc:picChg chg="add mod modCrop">
          <ac:chgData name="서" userId="65afb2149e1e0d27" providerId="LiveId" clId="{AA93435F-F3A4-4D25-B333-6A236ABB2BDC}" dt="2022-11-09T15:05:09.054" v="125" actId="14100"/>
          <ac:picMkLst>
            <pc:docMk/>
            <pc:sldMk cId="3141139019" sldId="303"/>
            <ac:picMk id="23" creationId="{A1E77613-D382-A5DF-2CD8-2E9CD84B4517}"/>
          </ac:picMkLst>
        </pc:picChg>
      </pc:sldChg>
      <pc:sldChg chg="new del">
        <pc:chgData name="서" userId="65afb2149e1e0d27" providerId="LiveId" clId="{AA93435F-F3A4-4D25-B333-6A236ABB2BDC}" dt="2022-11-09T15:01:51.330" v="51" actId="680"/>
        <pc:sldMkLst>
          <pc:docMk/>
          <pc:sldMk cId="3152930477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BEA986B-8B6A-42E8-8F31-0BA2212868BC}" type="datetime1">
              <a:rPr lang="ko-KR" altLang="en-US"/>
              <a:pPr lvl="0">
                <a:defRPr/>
              </a:pPr>
              <a:t>2022-11-09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DE6BF97-663B-4D98-BF1F-B45AC4ECA08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03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41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16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23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85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9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4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6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7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31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42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9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432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469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D0DE-F0DE-4AE3-9301-3BF4F41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3B4C04-A3A9-D51A-734C-24B3F635A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FC8293-EDD0-84EA-B20D-F9D2B1622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F8C55-7EB8-CD56-A07D-9C530F819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3760B8-9293-651A-2E8C-4ACC290A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8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F209-A6F2-60C8-78F7-32F7114A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D6F6AA-FC65-4842-3F18-E08445CA9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0B120-E11B-A9DA-AA48-B2DE6B8B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91E96-A4A9-D961-D95F-8A07EEF01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9691B-EB7D-329B-DF8C-134DF22F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8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7A0DEC-5A66-5DE9-F1CF-665430383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B1F08B-FFA5-4649-378D-58FD1E1C8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D2B983-4013-F739-5B11-882D6404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9DEA3-0F90-9753-C2DB-CE541D55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CB1605-6641-BE8C-0726-00CD668E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6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98B69-0C82-6391-3781-67DBDB21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17764-9862-AD66-B087-5320F4AF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01258-D392-8407-F506-100A1232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E8FF4-E053-4A53-3874-4FBC9AB64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20AA5-9E92-ACCA-7446-0FDA5071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04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994C0-4999-ED44-A8E1-F9D8775F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B60459-BC51-8420-3463-8FBBBA943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BB91F-7622-13CD-C97F-A64A00F3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5AE082-1CA6-23D9-1C2C-4E374E45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8D834-F19E-079F-F2F2-F168C465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80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FAC2C-141A-AD84-C65E-A1EC0A4B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84673-A0C3-669E-705B-C408287CE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54EF38-364C-AFA2-DAB8-4D050B8E1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88629-19BA-6753-43F4-1605E37EE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AE9568-ED80-3726-0FD5-9DA0343F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78310D-6841-FCD0-BFF3-7B7647F6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3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3041D-1A42-2973-65F0-020B5809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F8D1CD-C923-89A8-61BA-2E23C064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FA1225-202F-10E2-933D-DB60EE545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692E4B-8041-804A-8BDD-63F37CD53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E6D0F2-F7F7-40A8-9FEB-ED308BC22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23893-9807-D294-BEC9-03D5F9770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D30B80-C48A-E24A-5F53-32956620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EED39A-C6AD-C9E2-4F9A-132F6198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12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A0868-91EC-B5D7-9B21-757B9879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FB53E3-5635-B621-7139-6B7504D1D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0D35CB-237C-FA08-245A-60C388BD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DE03E-2F52-4AF5-0E18-DD36B9BA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6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33DD7C-54B6-B271-3440-8344EA9E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3A7F1D-490D-F71C-3CD8-418C73D4D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C5122B-6765-4A10-9A32-E3D64FB7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1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D30DD-6855-7FA9-4B30-E2050550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DFB263-80E5-1D34-FFDF-D18D622B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78A6CF-45BB-FE88-96CD-D923A060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0E4198-E965-C915-2BEA-0609CF953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9B9B0-3D28-28BC-E032-A7C572D8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B1DBD3-9DD5-A6A9-AB1A-7A563AD8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0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93320-72B8-4776-4053-A3D2340E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07D097-2BFC-C949-D3A3-B028C2F9F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EFDABA-86D0-7A59-0CB4-16B88B261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2C770B-C12D-B041-0E5E-3588C5FA1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7F2380-930E-A050-6012-73839F7EE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34E56-C31B-9B96-7E1C-1C893786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0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8B002F-7F62-187B-92FB-886B1230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4C6BC6-974A-BAC8-C0B7-F5C731C20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925590-3C89-B336-5C44-097CF70FD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8C6ED-3827-4F59-8A20-0AB0AE5350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186100-D2F3-C958-D5FF-EA2E6BCB3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F1C013-C9EA-E540-11A2-473152294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1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.png"/><Relationship Id="rId4" Type="http://schemas.openxmlformats.org/officeDocument/2006/relationships/image" Target="../media/image38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jpe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196DAB-E90E-F5AD-29CE-EACD10D87BFD}"/>
              </a:ext>
            </a:extLst>
          </p:cNvPr>
          <p:cNvSpPr/>
          <p:nvPr/>
        </p:nvSpPr>
        <p:spPr>
          <a:xfrm>
            <a:off x="5115176" y="2238103"/>
            <a:ext cx="5817945" cy="290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A1DEF-5CF4-20E5-3465-1CBA4730A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98" y="1004347"/>
            <a:ext cx="12192000" cy="585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6C9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718C5D8-0888-5E1F-CCCA-8A57226BA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55000"/>
          </a:blip>
          <a:stretch>
            <a:fillRect/>
          </a:stretch>
        </p:blipFill>
        <p:spPr>
          <a:xfrm>
            <a:off x="2181791" y="1496608"/>
            <a:ext cx="7817819" cy="43917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0C034C-F6E6-B909-D096-39F12D8EAD50}"/>
              </a:ext>
            </a:extLst>
          </p:cNvPr>
          <p:cNvSpPr txBox="1"/>
          <p:nvPr/>
        </p:nvSpPr>
        <p:spPr>
          <a:xfrm>
            <a:off x="638491" y="2802400"/>
            <a:ext cx="10918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유해 야생동물 퇴치 로봇</a:t>
            </a:r>
            <a:endParaRPr lang="ko-KR" altLang="en-US" sz="5400" dirty="0">
              <a:solidFill>
                <a:srgbClr val="FF0000"/>
              </a:solidFill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21D07-EE58-EE2A-6275-B86A29691003}"/>
              </a:ext>
            </a:extLst>
          </p:cNvPr>
          <p:cNvSpPr txBox="1"/>
          <p:nvPr/>
        </p:nvSpPr>
        <p:spPr>
          <a:xfrm>
            <a:off x="790650" y="6213092"/>
            <a:ext cx="2590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000000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굴림" panose="020B0600000101010101" pitchFamily="50" charset="-127"/>
              </a:rPr>
              <a:t>안동대학교 전자공학과</a:t>
            </a:r>
            <a:endParaRPr lang="ko-KR" altLang="en-US" sz="21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D510331-DF56-9A86-6273-DFC74B95FC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6" y="6018672"/>
            <a:ext cx="872658" cy="79600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2022</a:t>
            </a:r>
            <a:r>
              <a:rPr kumimoji="0" lang="en-US" altLang="ko-KR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kumimoji="0" lang="ko-KR" altLang="en-US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창의적 종합설계 경진대회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D43C3DBE-125B-409C-761E-974858FCD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0340816-5A29-25F5-A764-91A119A74742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B23A351-B840-27FD-E78A-B77642544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BA066E-149D-DEBF-38C5-6E4F049F720F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D704A7-3C68-F37A-9816-AFEE2B8718E6}"/>
              </a:ext>
            </a:extLst>
          </p:cNvPr>
          <p:cNvSpPr txBox="1"/>
          <p:nvPr/>
        </p:nvSpPr>
        <p:spPr>
          <a:xfrm>
            <a:off x="9418155" y="6122660"/>
            <a:ext cx="277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김효진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전성현 최재영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박승렬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임종은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권기범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9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객체 판단 </a:t>
            </a:r>
            <a:r>
              <a:rPr lang="en-US" altLang="ko-KR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</a:t>
            </a:r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밤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3E21D1-9C78-213C-2171-F5CF9E40F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31" y="4293029"/>
            <a:ext cx="2353061" cy="2200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762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16D916-E60D-1796-D77B-98EAB8CF3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892" y="4293029"/>
            <a:ext cx="3350146" cy="220068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2864E6-25EE-8329-3DC4-3A6B15427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161" y="1930190"/>
            <a:ext cx="3681079" cy="21413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143F9C-7853-AFC1-89E7-9D2176B41DF9}"/>
              </a:ext>
            </a:extLst>
          </p:cNvPr>
          <p:cNvSpPr txBox="1"/>
          <p:nvPr/>
        </p:nvSpPr>
        <p:spPr>
          <a:xfrm>
            <a:off x="2327223" y="1324055"/>
            <a:ext cx="7537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야행성 동물 망막 뒤에 있는 역반사체 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‘</a:t>
            </a:r>
            <a:r>
              <a:rPr lang="ko-KR" altLang="en-US" sz="2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휘판</a:t>
            </a:r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’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을 야간 감지 방법으로 사용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82610B9-A075-4E3A-3E97-1AFE4E98A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216" y="4293028"/>
            <a:ext cx="4068615" cy="220068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D83B21B-3533-AA86-5C57-C8F892CAA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C9E467A-0533-F328-8038-4B2981DA676A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33349A2-C82D-7ED6-A014-B81BD86D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B3D552-33DB-F43D-4D0C-89F9577355E6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1667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객체 판단 </a:t>
            </a:r>
            <a:r>
              <a:rPr lang="en-US" altLang="ko-KR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</a:t>
            </a:r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밤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350F1D-EB91-226C-ACB6-E077C57FB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01"/>
          <a:stretch/>
        </p:blipFill>
        <p:spPr>
          <a:xfrm>
            <a:off x="5529841" y="1930190"/>
            <a:ext cx="6515752" cy="4778115"/>
          </a:xfrm>
          <a:prstGeom prst="rect">
            <a:avLst/>
          </a:prstGeom>
          <a:effectLst>
            <a:glow rad="88900">
              <a:schemeClr val="tx1">
                <a:alpha val="25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915CF7-25B2-2C42-3F7F-E4837628C5BE}"/>
              </a:ext>
            </a:extLst>
          </p:cNvPr>
          <p:cNvSpPr txBox="1"/>
          <p:nvPr/>
        </p:nvSpPr>
        <p:spPr>
          <a:xfrm>
            <a:off x="5458008" y="1416101"/>
            <a:ext cx="665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LED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이용한 </a:t>
            </a:r>
            <a:r>
              <a:rPr lang="ko-KR" altLang="en-US" sz="2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휘판</a:t>
            </a:r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빛 반사효과 감지 결과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AAEFADA-3AF5-E647-AE12-0896DC1C2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864" y="3159192"/>
            <a:ext cx="3007977" cy="29538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C6700-A8C8-AF60-EACD-7848C0CC0F52}"/>
              </a:ext>
            </a:extLst>
          </p:cNvPr>
          <p:cNvSpPr txBox="1"/>
          <p:nvPr/>
        </p:nvSpPr>
        <p:spPr>
          <a:xfrm>
            <a:off x="408934" y="1419038"/>
            <a:ext cx="52854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영상처리를 사용해 사람과 유해 야생동물 인식</a:t>
            </a:r>
            <a:endParaRPr lang="en-US" altLang="ko-KR" sz="20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20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원 검출 알고리즘을 적용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어두운 주변 환경에서 안광의 원 모양 검출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5105935-A68B-FE99-0810-2B5A77CD9A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3ED821F-CBDE-2FD3-AB49-CA93FC4DB322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B8FF746-D1EC-138F-6EB8-D1B11DB4E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A53E79-1BA1-BF8D-7BC8-EB733CEF681A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7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객체 판단 </a:t>
            </a:r>
            <a:r>
              <a:rPr lang="en-US" altLang="ko-KR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</a:t>
            </a:r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알람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137C69-08A4-20AD-2C37-1BC40AA8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15" y="3065617"/>
            <a:ext cx="9358969" cy="1801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B14EA-6CC5-101D-9588-6D7D60C4DB59}"/>
              </a:ext>
            </a:extLst>
          </p:cNvPr>
          <p:cNvSpPr txBox="1"/>
          <p:nvPr/>
        </p:nvSpPr>
        <p:spPr>
          <a:xfrm>
            <a:off x="3036416" y="1856541"/>
            <a:ext cx="6108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유해 야생동물 </a:t>
            </a:r>
            <a:r>
              <a:rPr lang="ko-KR" altLang="en-US" sz="3600" dirty="0" err="1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침입시</a:t>
            </a:r>
            <a:r>
              <a:rPr lang="ko-KR" altLang="en-US" sz="3600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알람 전송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C008AF-EAC4-2299-B268-AAE5D5940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16" y="1157494"/>
            <a:ext cx="9358968" cy="558696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C7C18C1-71BF-EBFD-9C03-9150C0278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2BFFDE2-AA9C-812D-E71C-63F1E6EC1439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CE72DA-403C-BB51-7519-5587BE1B8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EE1BF8-8A60-F3C3-8D8B-AA671268BE89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6381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ko-KR" altLang="en-US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기대효과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EDD2C9-4042-AF85-9BED-BEB02267DD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3492"/>
          <a:stretch/>
        </p:blipFill>
        <p:spPr>
          <a:xfrm>
            <a:off x="3011037" y="1213245"/>
            <a:ext cx="2289720" cy="17496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3F1A91-4785-C5C1-C7DC-20C3FDAFD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67" y="1213245"/>
            <a:ext cx="1743376" cy="17433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138933-577A-79DD-323B-F829BB407A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07" y="1455039"/>
            <a:ext cx="1259788" cy="12597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8675-A1BD-7D88-4016-6C480D3D5CE0}"/>
              </a:ext>
            </a:extLst>
          </p:cNvPr>
          <p:cNvSpPr/>
          <p:nvPr/>
        </p:nvSpPr>
        <p:spPr>
          <a:xfrm>
            <a:off x="4604444" y="3182060"/>
            <a:ext cx="2983111" cy="35388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2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2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2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2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사회적 측면</a:t>
            </a:r>
            <a:endParaRPr lang="en-US" altLang="ko-KR" sz="2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endParaRPr lang="en-US" altLang="ko-KR" sz="2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무인 순찰 시스템을 도입하여 농촌 인구 감소화로 부족한 </a:t>
            </a:r>
            <a:endParaRPr lang="en-US" altLang="ko-KR" sz="17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인력 대체</a:t>
            </a:r>
            <a:endParaRPr lang="en-US" altLang="ko-KR" sz="17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동물에게 해를 끼치지 않는 </a:t>
            </a:r>
            <a:endParaRPr lang="en-US" altLang="ko-KR" sz="17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퇴치방법으로 동물 </a:t>
            </a:r>
            <a:r>
              <a:rPr lang="ko-KR" altLang="en-US" sz="17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가혹성</a:t>
            </a:r>
            <a:endParaRPr lang="en-US" altLang="ko-KR" sz="17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ko-KR" altLang="en-US" sz="17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문제</a:t>
            </a:r>
            <a:r>
              <a:rPr lang="en-US" altLang="ko-KR" sz="17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17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해결</a:t>
            </a:r>
            <a:endParaRPr lang="en-US" altLang="ko-KR" sz="17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3CA784-DD0E-1BA0-70D0-800BAFB2255B}"/>
              </a:ext>
            </a:extLst>
          </p:cNvPr>
          <p:cNvSpPr/>
          <p:nvPr/>
        </p:nvSpPr>
        <p:spPr>
          <a:xfrm>
            <a:off x="1410839" y="3182060"/>
            <a:ext cx="2983111" cy="35388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2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2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2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기술적 측면</a:t>
            </a:r>
            <a:endParaRPr lang="en-US" altLang="ko-KR" sz="2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 </a:t>
            </a: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기존 퇴치 방법의 한계를</a:t>
            </a:r>
            <a:endParaRPr lang="en-US" altLang="ko-KR" sz="17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뛰어넘는 시스템</a:t>
            </a:r>
            <a:endParaRPr lang="en-US" altLang="ko-KR" sz="17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삭도 주행 시 뒤집기</a:t>
            </a:r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꺾기</a:t>
            </a:r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</a:p>
          <a:p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동작으로 공중에서의 </a:t>
            </a:r>
            <a:endParaRPr lang="en-US" altLang="ko-KR" sz="17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자유로운 움직임</a:t>
            </a:r>
            <a:endParaRPr lang="en-US" altLang="ko-KR" sz="17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B01EF6-DFCD-DE66-FA48-C970DB8C7A6E}"/>
              </a:ext>
            </a:extLst>
          </p:cNvPr>
          <p:cNvSpPr/>
          <p:nvPr/>
        </p:nvSpPr>
        <p:spPr>
          <a:xfrm>
            <a:off x="7798049" y="3182060"/>
            <a:ext cx="2983111" cy="35388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2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경제적 측면</a:t>
            </a:r>
            <a:endParaRPr lang="en-US" altLang="ko-KR" sz="2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2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퇴치기</a:t>
            </a: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대로 넓은 감지 및 </a:t>
            </a:r>
            <a:endParaRPr lang="en-US" altLang="ko-KR" sz="17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퇴치 범위를 가질 수 있어 </a:t>
            </a:r>
            <a:endParaRPr lang="en-US" altLang="ko-KR" sz="17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비용 절감</a:t>
            </a:r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태양열 충전으로 영구적인</a:t>
            </a:r>
            <a:endParaRPr lang="en-US" altLang="ko-KR" sz="17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ko-KR" altLang="en-US" sz="17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시스템을 운영할 수 있음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AE471C-F905-BEBE-F23E-2CBB23B688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07" y="2956621"/>
            <a:ext cx="921567" cy="9215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83A9F1-82CA-D1BD-F7F8-5C19498E9F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17" y="2956621"/>
            <a:ext cx="921568" cy="9215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9764BE-B7C1-7C4E-7C05-720A8B3F18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828" y="2989032"/>
            <a:ext cx="894260" cy="89426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9F706A4A-B1DC-B496-A6D1-A3D4C21D33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564775-7C00-1C73-E3C2-EE17F6A3CC48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50B622B-4A13-DCC3-0494-69AEED3CA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22B1CE-66F8-5DBB-CB8C-3403015126B5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33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196DAB-E90E-F5AD-29CE-EACD10D87BFD}"/>
              </a:ext>
            </a:extLst>
          </p:cNvPr>
          <p:cNvSpPr/>
          <p:nvPr/>
        </p:nvSpPr>
        <p:spPr>
          <a:xfrm>
            <a:off x="5115176" y="2238103"/>
            <a:ext cx="5817945" cy="290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A1DEF-5CF4-20E5-3465-1CBA4730A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98" y="1004347"/>
            <a:ext cx="12192000" cy="585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6C9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84F92B-87EC-C1E1-22A6-2A214B5AFB90}"/>
              </a:ext>
            </a:extLst>
          </p:cNvPr>
          <p:cNvSpPr/>
          <p:nvPr/>
        </p:nvSpPr>
        <p:spPr>
          <a:xfrm>
            <a:off x="0" y="-13967"/>
            <a:ext cx="12192000" cy="978721"/>
          </a:xfrm>
          <a:prstGeom prst="rect">
            <a:avLst/>
          </a:prstGeom>
          <a:solidFill>
            <a:srgbClr val="FFE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EF6B3D-1F5C-A10C-E833-B3AC2FB11ED9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224919-D279-D2CC-4E0A-B3D6E9FA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2C068-C09C-82CA-212A-01B08103A9F9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2FF04B-ADD0-1A79-385A-E25E9C3505BC}"/>
              </a:ext>
            </a:extLst>
          </p:cNvPr>
          <p:cNvSpPr/>
          <p:nvPr/>
        </p:nvSpPr>
        <p:spPr>
          <a:xfrm>
            <a:off x="0" y="951469"/>
            <a:ext cx="12192000" cy="77823"/>
          </a:xfrm>
          <a:prstGeom prst="rect">
            <a:avLst/>
          </a:prstGeom>
          <a:solidFill>
            <a:srgbClr val="FFA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718C5D8-0888-5E1F-CCCA-8A57226BA5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55000"/>
          </a:blip>
          <a:stretch>
            <a:fillRect/>
          </a:stretch>
        </p:blipFill>
        <p:spPr>
          <a:xfrm>
            <a:off x="2181791" y="1496608"/>
            <a:ext cx="7817819" cy="43917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0C034C-F6E6-B909-D096-39F12D8EAD50}"/>
              </a:ext>
            </a:extLst>
          </p:cNvPr>
          <p:cNvSpPr txBox="1"/>
          <p:nvPr/>
        </p:nvSpPr>
        <p:spPr>
          <a:xfrm>
            <a:off x="638491" y="2802400"/>
            <a:ext cx="10918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Thank You</a:t>
            </a:r>
            <a:endParaRPr lang="ko-KR" altLang="en-US" sz="5400" dirty="0"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21D07-EE58-EE2A-6275-B86A29691003}"/>
              </a:ext>
            </a:extLst>
          </p:cNvPr>
          <p:cNvSpPr txBox="1"/>
          <p:nvPr/>
        </p:nvSpPr>
        <p:spPr>
          <a:xfrm>
            <a:off x="790650" y="6213092"/>
            <a:ext cx="2590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000000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굴림" panose="020B0600000101010101" pitchFamily="50" charset="-127"/>
              </a:rPr>
              <a:t>안동대학교 전자공학과</a:t>
            </a:r>
            <a:endParaRPr lang="ko-KR" altLang="en-US" sz="21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D510331-DF56-9A86-6273-DFC74B95F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6" y="6018672"/>
            <a:ext cx="872658" cy="79600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2022</a:t>
            </a:r>
            <a:r>
              <a:rPr kumimoji="0" lang="en-US" altLang="ko-KR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kumimoji="0" lang="ko-KR" altLang="en-US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창의적 종합설계 경진대회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B3190-EEB2-5ECA-8431-42A38BD354D0}"/>
              </a:ext>
            </a:extLst>
          </p:cNvPr>
          <p:cNvSpPr txBox="1"/>
          <p:nvPr/>
        </p:nvSpPr>
        <p:spPr>
          <a:xfrm>
            <a:off x="9418155" y="6122660"/>
            <a:ext cx="277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김효진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전성현 최재영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박승렬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임종은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권기범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76C963E-C2A5-3175-1D58-57E888EE5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196DAB-E90E-F5AD-29CE-EACD10D87BFD}"/>
              </a:ext>
            </a:extLst>
          </p:cNvPr>
          <p:cNvSpPr/>
          <p:nvPr/>
        </p:nvSpPr>
        <p:spPr>
          <a:xfrm>
            <a:off x="5038059" y="2441668"/>
            <a:ext cx="5817945" cy="290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A1DEF-5CF4-20E5-3465-1CBA4730A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98" y="1004347"/>
            <a:ext cx="12192000" cy="585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6C9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ko-KR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개발 배경 및 목표 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89C5D-AB1F-90D7-190C-B3F55B9CCA78}"/>
              </a:ext>
            </a:extLst>
          </p:cNvPr>
          <p:cNvSpPr txBox="1"/>
          <p:nvPr/>
        </p:nvSpPr>
        <p:spPr>
          <a:xfrm>
            <a:off x="6214414" y="4746989"/>
            <a:ext cx="57312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농작물 피해 규모는 매년 </a:t>
            </a:r>
            <a:r>
              <a:rPr lang="en-US" altLang="ko-KR" sz="25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100</a:t>
            </a:r>
            <a:r>
              <a:rPr lang="ko-KR" altLang="en-US" sz="25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억원 이상 발생</a:t>
            </a:r>
            <a:endParaRPr lang="en-US" altLang="ko-KR" sz="2500" dirty="0"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262B44-A2FC-06EB-44B3-BF2F7F17D461}"/>
              </a:ext>
            </a:extLst>
          </p:cNvPr>
          <p:cNvGrpSpPr/>
          <p:nvPr/>
        </p:nvGrpSpPr>
        <p:grpSpPr>
          <a:xfrm>
            <a:off x="411953" y="1740575"/>
            <a:ext cx="5400000" cy="2880000"/>
            <a:chOff x="380175" y="1341359"/>
            <a:chExt cx="5400000" cy="2880000"/>
          </a:xfrm>
        </p:grpSpPr>
        <p:pic>
          <p:nvPicPr>
            <p:cNvPr id="2" name="Picture 0">
              <a:extLst>
                <a:ext uri="{FF2B5EF4-FFF2-40B4-BE49-F238E27FC236}">
                  <a16:creationId xmlns:a16="http://schemas.microsoft.com/office/drawing/2014/main" id="{50E04274-C55B-26C8-3B9D-30E1F095CCC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 t="9747"/>
            <a:stretch>
              <a:fillRect/>
            </a:stretch>
          </p:blipFill>
          <p:spPr>
            <a:xfrm>
              <a:off x="380175" y="1341359"/>
              <a:ext cx="5400000" cy="288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C8751A1-F10A-47BE-3B72-9F9EC96FAD36}"/>
                </a:ext>
              </a:extLst>
            </p:cNvPr>
            <p:cNvSpPr/>
            <p:nvPr/>
          </p:nvSpPr>
          <p:spPr>
            <a:xfrm>
              <a:off x="480767" y="2085169"/>
              <a:ext cx="1696824" cy="20173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8E784E3-5C2D-7D8C-E7E3-1ADB126AB058}"/>
              </a:ext>
            </a:extLst>
          </p:cNvPr>
          <p:cNvGrpSpPr/>
          <p:nvPr/>
        </p:nvGrpSpPr>
        <p:grpSpPr>
          <a:xfrm>
            <a:off x="6380047" y="1740575"/>
            <a:ext cx="5400000" cy="2880000"/>
            <a:chOff x="6411826" y="1341359"/>
            <a:chExt cx="5400000" cy="288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D8FABF-25BF-1DD8-68BD-58DA6E62648B}"/>
                </a:ext>
              </a:extLst>
            </p:cNvPr>
            <p:cNvPicPr>
              <a:picLocks/>
            </p:cNvPicPr>
            <p:nvPr/>
          </p:nvPicPr>
          <p:blipFill>
            <a:blip r:embed="rId4"/>
            <a:srcRect t="11962"/>
            <a:stretch>
              <a:fillRect/>
            </a:stretch>
          </p:blipFill>
          <p:spPr>
            <a:xfrm>
              <a:off x="6411826" y="1341359"/>
              <a:ext cx="5400000" cy="288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C5E496D-9A61-B3E9-0C8A-5886C0B53469}"/>
                </a:ext>
              </a:extLst>
            </p:cNvPr>
            <p:cNvSpPr/>
            <p:nvPr/>
          </p:nvSpPr>
          <p:spPr>
            <a:xfrm>
              <a:off x="7703269" y="1646879"/>
              <a:ext cx="1129645" cy="24556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18A00E-87D6-D458-BE5A-88CB2F38F913}"/>
              </a:ext>
            </a:extLst>
          </p:cNvPr>
          <p:cNvSpPr txBox="1"/>
          <p:nvPr/>
        </p:nvSpPr>
        <p:spPr>
          <a:xfrm>
            <a:off x="3050328" y="5375325"/>
            <a:ext cx="613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출처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: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야생동물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피해예방시설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및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매뉴얼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환경부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2016)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9788-7D64-F388-9343-C3BC8B27228D}"/>
              </a:ext>
            </a:extLst>
          </p:cNvPr>
          <p:cNvSpPr txBox="1"/>
          <p:nvPr/>
        </p:nvSpPr>
        <p:spPr>
          <a:xfrm>
            <a:off x="1181762" y="4746989"/>
            <a:ext cx="37371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kern="0" spc="0" dirty="0">
                <a:effectLst/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연평균 </a:t>
            </a:r>
            <a:r>
              <a:rPr lang="en-US" altLang="ko-KR" sz="2500" kern="0" spc="0" dirty="0">
                <a:effectLst/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5.5%</a:t>
            </a:r>
            <a:r>
              <a:rPr lang="ko-KR" altLang="en-US" sz="2500" kern="0" spc="0" dirty="0">
                <a:effectLst/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 높은 증가율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3146408E-A934-9521-B5DB-3C118B7EA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855963"/>
              </p:ext>
            </p:extLst>
          </p:nvPr>
        </p:nvGraphicFramePr>
        <p:xfrm>
          <a:off x="382925" y="1235007"/>
          <a:ext cx="11474966" cy="544330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10927">
                  <a:extLst>
                    <a:ext uri="{9D8B030D-6E8A-4147-A177-3AD203B41FA5}">
                      <a16:colId xmlns:a16="http://schemas.microsoft.com/office/drawing/2014/main" val="3626024299"/>
                    </a:ext>
                  </a:extLst>
                </a:gridCol>
                <a:gridCol w="2978870">
                  <a:extLst>
                    <a:ext uri="{9D8B030D-6E8A-4147-A177-3AD203B41FA5}">
                      <a16:colId xmlns:a16="http://schemas.microsoft.com/office/drawing/2014/main" val="3149221362"/>
                    </a:ext>
                  </a:extLst>
                </a:gridCol>
                <a:gridCol w="7285169">
                  <a:extLst>
                    <a:ext uri="{9D8B030D-6E8A-4147-A177-3AD203B41FA5}">
                      <a16:colId xmlns:a16="http://schemas.microsoft.com/office/drawing/2014/main" val="2769361838"/>
                    </a:ext>
                  </a:extLst>
                </a:gridCol>
              </a:tblGrid>
              <a:tr h="400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기존방식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한계점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085661"/>
                  </a:ext>
                </a:extLst>
              </a:tr>
              <a:tr h="1460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포획과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사냥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매몰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소각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멸균 등의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처리방법이 까다로움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.</a:t>
                      </a:r>
                    </a:p>
                    <a:p>
                      <a:pPr lvl="0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천년기념물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보호종이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포획될 수 있음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96901"/>
                  </a:ext>
                </a:extLst>
              </a:tr>
              <a:tr h="1253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전기철책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감전으로 인한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인명피해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가 매년 발생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합선으로 인한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산불 위험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61072"/>
                  </a:ext>
                </a:extLst>
              </a:tr>
              <a:tr h="1187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철망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밭에 면적에 비례하여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많은 설치비용을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필요로 함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철망을 뛰어넘거나 땅을 파고 침입할 가능성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285997"/>
                  </a:ext>
                </a:extLst>
              </a:tr>
              <a:tr h="1140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설치형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퇴치기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감지 및 퇴치 범위의 한계로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인해 다수를 설치해야 하고 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쉽게 적응하여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효과가 미비함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21085"/>
                  </a:ext>
                </a:extLst>
              </a:tr>
            </a:tbl>
          </a:graphicData>
        </a:graphic>
      </p:graphicFrame>
      <p:pic>
        <p:nvPicPr>
          <p:cNvPr id="18" name="Picture 12" descr="마땅히 죽어도 된다? '유해한 존재'로 낙인찍힌 동물이 겪는 고통 : 네이버 포스트">
            <a:extLst>
              <a:ext uri="{FF2B5EF4-FFF2-40B4-BE49-F238E27FC236}">
                <a16:creationId xmlns:a16="http://schemas.microsoft.com/office/drawing/2014/main" id="{49074870-A1A5-730B-28BB-FDB5FD320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053762" y="1695046"/>
            <a:ext cx="2068684" cy="1374958"/>
          </a:xfrm>
          <a:prstGeom prst="rect">
            <a:avLst/>
          </a:prstGeom>
          <a:solidFill>
            <a:srgbClr val="FFE05C"/>
          </a:solidFill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26FDC1-3078-D7F2-6298-293794A7E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762" y="3119078"/>
            <a:ext cx="2060254" cy="1182163"/>
          </a:xfrm>
          <a:prstGeom prst="rect">
            <a:avLst/>
          </a:prstGeom>
          <a:solidFill>
            <a:srgbClr val="FFE05C"/>
          </a:solidFill>
        </p:spPr>
      </p:pic>
      <p:pic>
        <p:nvPicPr>
          <p:cNvPr id="21" name="Picture 2" descr="야생동물, 전기울타리로 퇴치 &lt; 사회 &lt; 기사본문 - 미디어 경남N거제">
            <a:extLst>
              <a:ext uri="{FF2B5EF4-FFF2-40B4-BE49-F238E27FC236}">
                <a16:creationId xmlns:a16="http://schemas.microsoft.com/office/drawing/2014/main" id="{8BCECC37-E7D1-EC1F-69D6-2B252DD2F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012247" y="4376123"/>
            <a:ext cx="2199411" cy="1111726"/>
          </a:xfrm>
          <a:prstGeom prst="rect">
            <a:avLst/>
          </a:prstGeom>
          <a:solidFill>
            <a:srgbClr val="FFE05C"/>
          </a:solidFill>
        </p:spPr>
      </p:pic>
      <p:pic>
        <p:nvPicPr>
          <p:cNvPr id="22" name="Picture 10" descr="윈텍솔라 태양광정원등 태양열공원등 태양광가로등 태양광경광등 솔라모듈 태양광발전시스템 위험경고등">
            <a:extLst>
              <a:ext uri="{FF2B5EF4-FFF2-40B4-BE49-F238E27FC236}">
                <a16:creationId xmlns:a16="http://schemas.microsoft.com/office/drawing/2014/main" id="{DE5245AF-E5BE-6BCE-B5A8-34B773E97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t="33540"/>
          <a:stretch>
            <a:fillRect/>
          </a:stretch>
        </p:blipFill>
        <p:spPr>
          <a:xfrm>
            <a:off x="1646431" y="5595813"/>
            <a:ext cx="2090423" cy="1020272"/>
          </a:xfrm>
          <a:prstGeom prst="rect">
            <a:avLst/>
          </a:prstGeom>
          <a:solidFill>
            <a:srgbClr val="FFE05C"/>
          </a:solidFill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912DBD7-D6DA-B223-02B9-B1EEE115E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2967" y="5649382"/>
            <a:ext cx="742097" cy="913134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E5A3CE-F391-BF8A-030E-706F59E091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0E8820E-5CC3-A818-E24A-5BA2E99D5EE3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2C91AB5-1986-5139-22EF-344EBC452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119160-61C0-2908-0D01-A0E01061560C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7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196DAB-E90E-F5AD-29CE-EACD10D87BFD}"/>
              </a:ext>
            </a:extLst>
          </p:cNvPr>
          <p:cNvSpPr/>
          <p:nvPr/>
        </p:nvSpPr>
        <p:spPr>
          <a:xfrm>
            <a:off x="5038059" y="2441668"/>
            <a:ext cx="5817945" cy="290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A1DEF-5CF4-20E5-3465-1CBA4730A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98" y="1004347"/>
            <a:ext cx="12192000" cy="585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6C9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ko-KR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개발 배경 및 목표 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E3A3B-266F-946E-FC90-E8FC902A8F4E}"/>
              </a:ext>
            </a:extLst>
          </p:cNvPr>
          <p:cNvSpPr txBox="1"/>
          <p:nvPr/>
        </p:nvSpPr>
        <p:spPr>
          <a:xfrm>
            <a:off x="863881" y="2052162"/>
            <a:ext cx="1045364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좁은 감지 및 퇴치 범위</a:t>
            </a:r>
            <a:r>
              <a:rPr lang="en-US" altLang="ko-KR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많은 설치비용</a:t>
            </a:r>
            <a:endParaRPr lang="en-US" altLang="ko-KR" sz="3200" dirty="0">
              <a:solidFill>
                <a:srgbClr val="FF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lnSpc>
                <a:spcPct val="150000"/>
              </a:lnSpc>
              <a:tabLst>
                <a:tab pos="442913" algn="l"/>
              </a:tabLst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&gt;&gt;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RopeWay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 주행하는 로봇 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63525" indent="-2635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인명 피해</a:t>
            </a:r>
            <a:endParaRPr lang="en-US" altLang="ko-KR"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tabLst>
                <a:tab pos="442913" algn="l"/>
              </a:tabLst>
            </a:pP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&gt;&gt;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소형 열화상 카메라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Web Cam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으로 정확한 객체 판단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63525" indent="-2635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적응 </a:t>
            </a:r>
          </a:p>
          <a:p>
            <a:pPr>
              <a:tabLst>
                <a:tab pos="442913" algn="l"/>
              </a:tabLst>
            </a:pPr>
            <a:r>
              <a:rPr lang="en-US" altLang="ko-KR" sz="2800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&gt;&gt;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천적의 울음소리를 출력하고 객체를 추적하여 퇴치 효과 극대화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046F55F4-7E68-2C52-DF28-9A5C8749D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805EC2C-FFBF-7CD2-5416-27D636346A8E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7A98310-F853-99D9-C25F-1E1026363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E5D45-064A-18BB-2612-2F60ECD7EF9A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3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로봇 구조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D3F005-99B7-BB43-6617-953ECD6EA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3492"/>
          <a:stretch/>
        </p:blipFill>
        <p:spPr>
          <a:xfrm>
            <a:off x="2698739" y="1176926"/>
            <a:ext cx="6663892" cy="509202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F285FB5-39AE-E29E-2323-56EE708674E1}"/>
              </a:ext>
            </a:extLst>
          </p:cNvPr>
          <p:cNvSpPr/>
          <p:nvPr/>
        </p:nvSpPr>
        <p:spPr>
          <a:xfrm>
            <a:off x="5034497" y="4786006"/>
            <a:ext cx="2021633" cy="148294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B7A63AD-D432-C711-E348-4572E63E90FA}"/>
              </a:ext>
            </a:extLst>
          </p:cNvPr>
          <p:cNvSpPr/>
          <p:nvPr/>
        </p:nvSpPr>
        <p:spPr>
          <a:xfrm>
            <a:off x="6558496" y="1190264"/>
            <a:ext cx="2021633" cy="148294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4B1A560-9E5E-FDB7-A075-8E82944861F8}"/>
              </a:ext>
            </a:extLst>
          </p:cNvPr>
          <p:cNvSpPr/>
          <p:nvPr/>
        </p:nvSpPr>
        <p:spPr>
          <a:xfrm>
            <a:off x="3466954" y="1157494"/>
            <a:ext cx="2438400" cy="2982691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A8F39-6E00-C4D8-8359-2BE270073409}"/>
              </a:ext>
            </a:extLst>
          </p:cNvPr>
          <p:cNvSpPr txBox="1"/>
          <p:nvPr/>
        </p:nvSpPr>
        <p:spPr>
          <a:xfrm>
            <a:off x="368558" y="1177128"/>
            <a:ext cx="297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Manipulator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A0F43-00C9-4400-78B6-6F084E3D4149}"/>
              </a:ext>
            </a:extLst>
          </p:cNvPr>
          <p:cNvSpPr txBox="1"/>
          <p:nvPr/>
        </p:nvSpPr>
        <p:spPr>
          <a:xfrm>
            <a:off x="8545571" y="1215115"/>
            <a:ext cx="185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Wheel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14C70-29CE-088C-4C2F-C6DA1ADB490D}"/>
              </a:ext>
            </a:extLst>
          </p:cNvPr>
          <p:cNvSpPr txBox="1"/>
          <p:nvPr/>
        </p:nvSpPr>
        <p:spPr>
          <a:xfrm>
            <a:off x="5040550" y="6202338"/>
            <a:ext cx="211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Gymbal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F0ADF7-51A3-507C-744F-A68A173FB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3C41CA-829A-9AD0-C737-DD7489F37CD3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F658BAC-FD08-5C0C-67F3-668C8CD53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241937-629A-A4E7-0EC3-11CC9CF4CDBE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282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로봇 구조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A8F39-6E00-C4D8-8359-2BE270073409}"/>
              </a:ext>
            </a:extLst>
          </p:cNvPr>
          <p:cNvSpPr txBox="1"/>
          <p:nvPr/>
        </p:nvSpPr>
        <p:spPr>
          <a:xfrm>
            <a:off x="1985008" y="5906531"/>
            <a:ext cx="297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Manipulator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2E8931-A6A4-8C12-216A-99C4F43C51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9" t="12703" r="23647" b="6122"/>
          <a:stretch/>
        </p:blipFill>
        <p:spPr>
          <a:xfrm>
            <a:off x="667941" y="1233372"/>
            <a:ext cx="4655752" cy="439125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B45DE3D-6E1C-B5AA-D422-0A9AE8258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BAF7BD2-19EA-FCFF-E0F1-0F55B9F59C09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B0B7A52-372A-FBCF-A970-826091C7E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B02869-F207-D897-4FB4-16DAACB2BD6F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42464A4-AF65-6CBB-3337-A4DDB82EA8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1" t="10280" r="14218" b="19428"/>
          <a:stretch/>
        </p:blipFill>
        <p:spPr>
          <a:xfrm>
            <a:off x="6868308" y="1157494"/>
            <a:ext cx="3846338" cy="2323084"/>
          </a:xfrm>
          <a:prstGeom prst="rect">
            <a:avLst/>
          </a:prstGeom>
        </p:spPr>
      </p:pic>
      <p:pic>
        <p:nvPicPr>
          <p:cNvPr id="7" name="그림 6" descr="도끼, 바퀴, 운송이(가) 표시된 사진&#10;&#10;자동 생성된 설명">
            <a:extLst>
              <a:ext uri="{FF2B5EF4-FFF2-40B4-BE49-F238E27FC236}">
                <a16:creationId xmlns:a16="http://schemas.microsoft.com/office/drawing/2014/main" id="{29E0CA85-4EF8-7FF2-2DBB-CC0A05A94C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2" t="7887" r="11660" b="8033"/>
          <a:stretch/>
        </p:blipFill>
        <p:spPr>
          <a:xfrm>
            <a:off x="6461893" y="3608780"/>
            <a:ext cx="2629948" cy="2361959"/>
          </a:xfrm>
          <a:prstGeom prst="rect">
            <a:avLst/>
          </a:prstGeom>
        </p:spPr>
      </p:pic>
      <p:pic>
        <p:nvPicPr>
          <p:cNvPr id="8" name="그림 7" descr="철물이(가) 표시된 사진&#10;&#10;자동 생성된 설명">
            <a:extLst>
              <a:ext uri="{FF2B5EF4-FFF2-40B4-BE49-F238E27FC236}">
                <a16:creationId xmlns:a16="http://schemas.microsoft.com/office/drawing/2014/main" id="{11275D6C-AAB3-434A-CA78-E71FC2D9B4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1" t="4892" r="17546" b="5674"/>
          <a:stretch/>
        </p:blipFill>
        <p:spPr>
          <a:xfrm>
            <a:off x="9614225" y="3617863"/>
            <a:ext cx="1445430" cy="2352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64511E-6EA4-7C82-6B29-BD767150906B}"/>
              </a:ext>
            </a:extLst>
          </p:cNvPr>
          <p:cNvSpPr txBox="1"/>
          <p:nvPr/>
        </p:nvSpPr>
        <p:spPr>
          <a:xfrm>
            <a:off x="8163445" y="5970739"/>
            <a:ext cx="185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Wheel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77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로봇 구조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2AC1EAC-A854-F702-82BF-749C753FE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FB04DCE-799E-0D0D-CD2C-17868A67DED3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32D792A-B4E5-2746-FE50-54028D683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BE86AE-E188-1462-AAB8-0C10C1AE11E8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ED713B-C2C3-848B-8F6E-3643D9744994}"/>
              </a:ext>
            </a:extLst>
          </p:cNvPr>
          <p:cNvSpPr txBox="1"/>
          <p:nvPr/>
        </p:nvSpPr>
        <p:spPr>
          <a:xfrm>
            <a:off x="5035248" y="5919256"/>
            <a:ext cx="211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Gymbal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2" name="그림 11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DC4224EC-861F-ABDD-1CE0-E8BA937046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3" t="14673" r="21250" b="12251"/>
          <a:stretch/>
        </p:blipFill>
        <p:spPr>
          <a:xfrm>
            <a:off x="3362379" y="1282776"/>
            <a:ext cx="5456643" cy="4551970"/>
          </a:xfrm>
          <a:prstGeom prst="rect">
            <a:avLst/>
          </a:prstGeom>
          <a:effectLst>
            <a:glow>
              <a:schemeClr val="tx1">
                <a:lumMod val="75000"/>
                <a:lumOff val="25000"/>
                <a:alpha val="50000"/>
              </a:schemeClr>
            </a:glo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C1A03E-34A8-C0DA-986F-F6DDF147E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214" y="2209952"/>
            <a:ext cx="2438095" cy="24380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54F234-7156-A103-DB61-B8E2860E01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9" y="2402827"/>
            <a:ext cx="2506098" cy="25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5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196DAB-E90E-F5AD-29CE-EACD10D87BFD}"/>
              </a:ext>
            </a:extLst>
          </p:cNvPr>
          <p:cNvSpPr/>
          <p:nvPr/>
        </p:nvSpPr>
        <p:spPr>
          <a:xfrm>
            <a:off x="5038059" y="2441668"/>
            <a:ext cx="5817945" cy="290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A1DEF-5CF4-20E5-3465-1CBA4730A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98" y="1004347"/>
            <a:ext cx="12192000" cy="585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6C9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27252"/>
            <a:ext cx="12197298" cy="1056544"/>
            <a:chOff x="0" y="-13285"/>
            <a:chExt cx="12197298" cy="105654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5298" y="-13285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ko-KR" altLang="en-US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로봇 구조</a:t>
            </a:r>
            <a:r>
              <a:rPr kumimoji="0" lang="en-US" altLang="ko-KR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</a:t>
            </a:r>
            <a:r>
              <a:rPr kumimoji="0" lang="ko-KR" altLang="en-US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센서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F90C4E-AD9E-484A-824A-1A12D63D3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4" t="966" r="19201" b="3780"/>
          <a:stretch/>
        </p:blipFill>
        <p:spPr>
          <a:xfrm>
            <a:off x="6298693" y="1549202"/>
            <a:ext cx="5701039" cy="47113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D50C4C-2269-7A3B-E2A2-81134FD7B5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6" r="14769"/>
          <a:stretch/>
        </p:blipFill>
        <p:spPr>
          <a:xfrm>
            <a:off x="192268" y="1566422"/>
            <a:ext cx="5903732" cy="469416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DE54C3A-5E1F-E5CD-79BB-DCC0E4D48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94D340B-ECED-13A2-D1D5-691614C36089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BCAA8C-E484-9041-6885-1897B48A6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4BF221-2D8F-1BA4-5819-3FA546A89C80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7650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객체 판단 </a:t>
            </a:r>
            <a:r>
              <a:rPr lang="en-US" altLang="ko-KR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</a:t>
            </a:r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낮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A851678-3A45-EA32-16D3-2A07220C8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11D8797-A45A-7300-9030-39B9A911E486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8ED3ACE-D717-8FC4-8867-1F8740BE6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7A1856-0D65-87F3-7760-4F63B1CB4303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F34CD0C-AF56-45A1-AEEF-45168C51A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62" y="3313742"/>
            <a:ext cx="5017180" cy="28235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4D7444-8AB1-6446-4275-740A0712DC01}"/>
              </a:ext>
            </a:extLst>
          </p:cNvPr>
          <p:cNvSpPr txBox="1"/>
          <p:nvPr/>
        </p:nvSpPr>
        <p:spPr>
          <a:xfrm>
            <a:off x="535164" y="1625392"/>
            <a:ext cx="52854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Deep Learning</a:t>
            </a:r>
            <a:r>
              <a: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으로 사람과 유해 야생동물 판단</a:t>
            </a:r>
            <a:endParaRPr lang="en-US" altLang="ko-KR" sz="20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20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YOLOv4-tiny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사용하여 학습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각 객체마다 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1100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장 이미지 데이터로 가중치모델 구축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7" name="그림 1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ED65919-B905-336D-1791-6DA1689C7A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01" y="1788703"/>
            <a:ext cx="5798168" cy="4348626"/>
          </a:xfrm>
          <a:prstGeom prst="rect">
            <a:avLst/>
          </a:prstGeom>
        </p:spPr>
      </p:pic>
      <p:pic>
        <p:nvPicPr>
          <p:cNvPr id="18" name="그림 17" descr="포유류이(가) 표시된 사진&#10;&#10;자동 생성된 설명">
            <a:extLst>
              <a:ext uri="{FF2B5EF4-FFF2-40B4-BE49-F238E27FC236}">
                <a16:creationId xmlns:a16="http://schemas.microsoft.com/office/drawing/2014/main" id="{71A3EA95-D8F3-273D-7A90-06D2056A34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97" y="1788703"/>
            <a:ext cx="5798168" cy="4348626"/>
          </a:xfrm>
          <a:prstGeom prst="rect">
            <a:avLst/>
          </a:prstGeom>
        </p:spPr>
      </p:pic>
      <p:pic>
        <p:nvPicPr>
          <p:cNvPr id="20" name="그림 19" descr="텍스트, 포유류, 실내, 들개이(가) 표시된 사진&#10;&#10;자동 생성된 설명">
            <a:extLst>
              <a:ext uri="{FF2B5EF4-FFF2-40B4-BE49-F238E27FC236}">
                <a16:creationId xmlns:a16="http://schemas.microsoft.com/office/drawing/2014/main" id="{E083D08D-8D88-7398-FD25-65130D4364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97" y="1788703"/>
            <a:ext cx="5798168" cy="43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5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객체 판단 </a:t>
            </a:r>
            <a:r>
              <a:rPr lang="en-US" altLang="ko-KR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</a:t>
            </a:r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밤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8" name="그림 7" descr="텍스트, 칠판, 디스플레이이(가) 표시된 사진&#10;&#10;자동 생성된 설명">
            <a:extLst>
              <a:ext uri="{FF2B5EF4-FFF2-40B4-BE49-F238E27FC236}">
                <a16:creationId xmlns:a16="http://schemas.microsoft.com/office/drawing/2014/main" id="{181CDEFD-EF7C-6678-B1DD-D76F102CC0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31401" r="42971" b="27608"/>
          <a:stretch/>
        </p:blipFill>
        <p:spPr>
          <a:xfrm rot="5400000">
            <a:off x="5139890" y="2852671"/>
            <a:ext cx="4640809" cy="2857899"/>
          </a:xfrm>
          <a:prstGeom prst="rect">
            <a:avLst/>
          </a:prstGeom>
          <a:effectLst>
            <a:glow>
              <a:schemeClr val="tx1">
                <a:alpha val="30000"/>
              </a:schemeClr>
            </a:glow>
          </a:effectLst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1460654E-C811-42B0-64C0-AD385531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115" y="3262745"/>
            <a:ext cx="2972791" cy="328284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C8C497-AC35-ECEC-81F3-DED32A40F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435" y="1961215"/>
            <a:ext cx="2940482" cy="4645961"/>
          </a:xfrm>
          <a:prstGeom prst="rect">
            <a:avLst/>
          </a:prstGeom>
          <a:effectLst>
            <a:glow>
              <a:schemeClr val="tx1">
                <a:alpha val="3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E4D1B-A24C-0DD8-1DBB-27A30A0955D3}"/>
              </a:ext>
            </a:extLst>
          </p:cNvPr>
          <p:cNvSpPr txBox="1"/>
          <p:nvPr/>
        </p:nvSpPr>
        <p:spPr>
          <a:xfrm>
            <a:off x="461273" y="1475045"/>
            <a:ext cx="52854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영상처리를 사용해 사람과 유해 야생동물 판단</a:t>
            </a:r>
            <a:endParaRPr lang="en-US" altLang="ko-KR" sz="20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20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열화상 카메라의 </a:t>
            </a:r>
            <a:r>
              <a:rPr lang="ko-KR" altLang="en-US" sz="16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픽셀값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추출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족 보행의 사람과 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족 보행의 동물의 가로 세로 비율 설정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41006-A3B8-F996-EB3A-28E98D2B5CEE}"/>
              </a:ext>
            </a:extLst>
          </p:cNvPr>
          <p:cNvSpPr txBox="1"/>
          <p:nvPr/>
        </p:nvSpPr>
        <p:spPr>
          <a:xfrm>
            <a:off x="5677726" y="1475045"/>
            <a:ext cx="665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열화상 카메라를 이용한 감지 결과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AF0527-EA49-DF11-E389-9985156F1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" y="9360"/>
            <a:ext cx="1908943" cy="87757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C1821DA-538D-BB45-71E8-6AAE39AAC182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8E24EB2-FBBA-B18B-1166-F240D9B93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A219D0-9D08-57F3-ED43-C56756CF83E9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PMOD(</a:t>
              </a:r>
              <a:r>
                <a:rPr lang="ko-KR" altLang="en-US" sz="1600" b="1" dirty="0" err="1"/>
                <a:t>지키미</a:t>
              </a:r>
              <a:r>
                <a:rPr lang="en-US" altLang="ko-KR" sz="1600" b="1" dirty="0"/>
                <a:t>) 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94330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defRPr sz="3600" dirty="0">
            <a:latin typeface="한컴 말랑말랑 Bold" panose="020F0803000000000000" pitchFamily="50" charset="-127"/>
            <a:ea typeface="한컴 말랑말랑 Bold" panose="020F0803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441</Words>
  <Application>Microsoft Office PowerPoint</Application>
  <PresentationFormat>와이드스크린</PresentationFormat>
  <Paragraphs>130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한컴 말랑말랑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김효진</dc:creator>
  <cp:lastModifiedBy>서</cp:lastModifiedBy>
  <cp:revision>169</cp:revision>
  <dcterms:created xsi:type="dcterms:W3CDTF">2022-07-21T13:31:21Z</dcterms:created>
  <dcterms:modified xsi:type="dcterms:W3CDTF">2022-11-09T17:01:32Z</dcterms:modified>
  <cp:version/>
</cp:coreProperties>
</file>